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6"/>
  </p:notesMasterIdLst>
  <p:sldIdLst>
    <p:sldId id="278" r:id="rId5"/>
    <p:sldId id="279" r:id="rId6"/>
    <p:sldId id="282" r:id="rId7"/>
    <p:sldId id="280" r:id="rId8"/>
    <p:sldId id="285" r:id="rId9"/>
    <p:sldId id="281" r:id="rId10"/>
    <p:sldId id="283" r:id="rId11"/>
    <p:sldId id="284" r:id="rId12"/>
    <p:sldId id="286" r:id="rId13"/>
    <p:sldId id="287" r:id="rId14"/>
    <p:sldId id="28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595" autoAdjust="0"/>
  </p:normalViewPr>
  <p:slideViewPr>
    <p:cSldViewPr snapToGrid="0">
      <p:cViewPr varScale="1">
        <p:scale>
          <a:sx n="108" d="100"/>
          <a:sy n="108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2/26/2021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2/26/2021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2/26/2021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2/26/2021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2/26/2021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2/26/2021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2/26/2021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2/26/2021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2/26/2021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2/26/2021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2/26/2021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2/26/2021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2/26/2021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2/26/2021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2/26/2021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2/26/2021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2/26/2021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9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Predicting ESRB Ratings for Video Games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endParaRPr lang="en-US" sz="2300" dirty="0"/>
          </a:p>
          <a:p>
            <a:pPr algn="r"/>
            <a:r>
              <a:rPr lang="en-US" dirty="0"/>
              <a:t>By Carl Cook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0740FA-D4BF-47DA-8156-EF71F3319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94A66-5A23-4509-9AE0-C0B2CDC0C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0693" y="5494872"/>
            <a:ext cx="9440034" cy="6216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chemeClr val="tx1"/>
                </a:solidFill>
              </a:rPr>
              <a:t>Image Classification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7" name="Picture 6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1247B0B5-19A9-4A35-8DBC-4AFC47C997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33" r="18804"/>
          <a:stretch/>
        </p:blipFill>
        <p:spPr>
          <a:xfrm>
            <a:off x="3086102" y="643468"/>
            <a:ext cx="2066924" cy="33037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50CB42-2459-4324-95ED-6936C456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609536"/>
            <a:ext cx="0" cy="137160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71B494DE-A581-4EF2-A55C-7157FE8429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308" r="11136"/>
          <a:stretch/>
        </p:blipFill>
        <p:spPr>
          <a:xfrm>
            <a:off x="7038975" y="643468"/>
            <a:ext cx="2562224" cy="330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00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726E0AA-ACAD-4929-A688-C5F6D3E37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F9444BE0-58E7-43F0-BBFA-042D370F9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891" y="422882"/>
            <a:ext cx="4734217" cy="412823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CBDBA0-6634-47D6-BE98-FEF06E50B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720" y="4551120"/>
            <a:ext cx="6430560" cy="1850651"/>
          </a:xfrm>
        </p:spPr>
        <p:txBody>
          <a:bodyPr anchor="ctr">
            <a:normAutofit/>
          </a:bodyPr>
          <a:lstStyle/>
          <a:p>
            <a:pPr marL="36900" indent="0" algn="ctr">
              <a:buNone/>
            </a:pPr>
            <a:r>
              <a:rPr lang="en-US" dirty="0"/>
              <a:t>Thank you for your time and attention!</a:t>
            </a:r>
          </a:p>
        </p:txBody>
      </p:sp>
    </p:spTree>
    <p:extLst>
      <p:ext uri="{BB962C8B-B14F-4D97-AF65-F5344CB8AC3E}">
        <p14:creationId xmlns:p14="http://schemas.microsoft.com/office/powerpoint/2010/main" val="282239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A7A59776-5948-400C-9935-7464561E8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260605"/>
            <a:ext cx="3108960" cy="1063370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Game Ratings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3" y="547071"/>
            <a:ext cx="6628583" cy="2362611"/>
          </a:xfrm>
        </p:spPr>
        <p:txBody>
          <a:bodyPr anchor="ctr">
            <a:normAutofit/>
          </a:bodyPr>
          <a:lstStyle/>
          <a:p>
            <a:r>
              <a:rPr lang="en-US" sz="1800" dirty="0"/>
              <a:t>Generally Rated E – M</a:t>
            </a:r>
          </a:p>
          <a:p>
            <a:r>
              <a:rPr lang="en-US" sz="1800" dirty="0"/>
              <a:t>Based on Content</a:t>
            </a:r>
          </a:p>
          <a:p>
            <a:r>
              <a:rPr lang="en-US" sz="1800" dirty="0"/>
              <a:t>Detailed on Game Case</a:t>
            </a:r>
          </a:p>
        </p:txBody>
      </p:sp>
      <p:pic>
        <p:nvPicPr>
          <p:cNvPr id="21" name="Picture 2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E73FC9B-85D0-4475-A52C-A6EEF918B2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0935" y="609600"/>
            <a:ext cx="4572000" cy="2699252"/>
          </a:xfrm>
          <a:prstGeom prst="rect">
            <a:avLst/>
          </a:prstGeom>
        </p:spPr>
      </p:pic>
      <p:pic>
        <p:nvPicPr>
          <p:cNvPr id="23" name="Picture 2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78C18EB-BC99-42AE-A042-B0749CFE8B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770" y="2972210"/>
            <a:ext cx="4572000" cy="3536795"/>
          </a:xfrm>
          <a:prstGeom prst="rect">
            <a:avLst/>
          </a:prstGeom>
        </p:spPr>
      </p:pic>
      <p:pic>
        <p:nvPicPr>
          <p:cNvPr id="26" name="Picture 2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FDB31AF-A463-40FB-B865-98A8550390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0935" y="3719024"/>
            <a:ext cx="4572000" cy="252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2AF3D-B7D0-4683-902E-52779BC42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F00CC-AB45-439C-85BE-992D45F0D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/>
            <a:r>
              <a:rPr lang="en-US" dirty="0"/>
              <a:t>Predict Game Ratings</a:t>
            </a:r>
          </a:p>
          <a:p>
            <a:pPr algn="ctr"/>
            <a:r>
              <a:rPr lang="en-US" dirty="0"/>
              <a:t>Maximize Recall for M-rated Games</a:t>
            </a:r>
          </a:p>
          <a:p>
            <a:pPr algn="ctr"/>
            <a:r>
              <a:rPr lang="en-US" dirty="0"/>
              <a:t>Minimize M-ratings Classified Below ‘T’</a:t>
            </a:r>
          </a:p>
          <a:p>
            <a:pPr algn="ctr"/>
            <a:r>
              <a:rPr lang="en-US" dirty="0"/>
              <a:t>Identify Methods for Improvement</a:t>
            </a:r>
          </a:p>
        </p:txBody>
      </p:sp>
    </p:spTree>
    <p:extLst>
      <p:ext uri="{BB962C8B-B14F-4D97-AF65-F5344CB8AC3E}">
        <p14:creationId xmlns:p14="http://schemas.microsoft.com/office/powerpoint/2010/main" val="2659109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9726E0AA-ACAD-4929-A688-C5F6D3E37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CC3DCC-AEAC-418A-9850-ED023F0D4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00" y="4208220"/>
            <a:ext cx="3946393" cy="1850651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Rating Indicators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D15644-E825-4C00-8DA5-696EBD08BE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79868" y="377657"/>
            <a:ext cx="8632263" cy="3452905"/>
          </a:xfrm>
          <a:prstGeom prst="rect">
            <a:avLst/>
          </a:prstGeom>
        </p:spPr>
      </p:pic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AFCC3962-1C46-4366-A68C-EA25FB7F0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866" y="4363127"/>
            <a:ext cx="6430560" cy="1962309"/>
          </a:xfrm>
        </p:spPr>
        <p:txBody>
          <a:bodyPr numCol="2" anchor="ctr">
            <a:normAutofit fontScale="77500" lnSpcReduction="20000"/>
          </a:bodyPr>
          <a:lstStyle/>
          <a:p>
            <a:pPr marL="36900" indent="0">
              <a:buNone/>
            </a:pPr>
            <a:r>
              <a:rPr lang="en-US" dirty="0"/>
              <a:t>Most Indicative Descriptors:</a:t>
            </a:r>
          </a:p>
          <a:p>
            <a:r>
              <a:rPr lang="en-US" dirty="0"/>
              <a:t>Blood and Gore</a:t>
            </a:r>
          </a:p>
          <a:p>
            <a:r>
              <a:rPr lang="en-US" dirty="0"/>
              <a:t>Fantasy Violence</a:t>
            </a:r>
          </a:p>
          <a:p>
            <a:r>
              <a:rPr lang="en-US" dirty="0"/>
              <a:t>Intense Violence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Mild Fantasy Violence</a:t>
            </a:r>
          </a:p>
          <a:p>
            <a:r>
              <a:rPr lang="en-US" dirty="0"/>
              <a:t>No Descriptors</a:t>
            </a:r>
          </a:p>
          <a:p>
            <a:r>
              <a:rPr lang="en-US" dirty="0"/>
              <a:t>Strong Language</a:t>
            </a:r>
          </a:p>
        </p:txBody>
      </p:sp>
    </p:spTree>
    <p:extLst>
      <p:ext uri="{BB962C8B-B14F-4D97-AF65-F5344CB8AC3E}">
        <p14:creationId xmlns:p14="http://schemas.microsoft.com/office/powerpoint/2010/main" val="4066919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6CDA4A-6CAA-4FED-A424-FF9D363E9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AB7C0-B72C-40DF-94A1-F348AE906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90" y="5340501"/>
            <a:ext cx="9440034" cy="10596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Descriptor Usage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0DB875-49E3-4B9D-8AAE-D81A127B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309238E8-9A22-495A-AD52-2FF01163D0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52463" y="547807"/>
            <a:ext cx="5667957" cy="4605217"/>
          </a:xfrm>
          <a:prstGeom prst="rect">
            <a:avLst/>
          </a:prstGeom>
        </p:spPr>
      </p:pic>
      <p:pic>
        <p:nvPicPr>
          <p:cNvPr id="7" name="Picture 6" descr="Table&#10;&#10;Description automatically generated with medium confidence">
            <a:extLst>
              <a:ext uri="{FF2B5EF4-FFF2-40B4-BE49-F238E27FC236}">
                <a16:creationId xmlns:a16="http://schemas.microsoft.com/office/drawing/2014/main" id="{DD2B8191-19B6-435D-BAA8-F64B12545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009" y="547807"/>
            <a:ext cx="5667957" cy="460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867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BB8F67-FBD0-4A6C-8FA5-C8C7B2319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Model Predictions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943CA3-3F2C-4721-B52D-4E9395CFAA45}"/>
              </a:ext>
            </a:extLst>
          </p:cNvPr>
          <p:cNvSpPr txBox="1"/>
          <p:nvPr/>
        </p:nvSpPr>
        <p:spPr>
          <a:xfrm>
            <a:off x="1039905" y="2147862"/>
            <a:ext cx="3405573" cy="3499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XGBoost</a:t>
            </a: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Model: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92% recall for M ratings.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Most misclassification is slight.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endParaRPr lang="en-US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No E/M or M/E misclassification.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endParaRPr lang="en-US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4404DC-1E7A-4F89-A805-5216F719E1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/>
        </p:blipFill>
        <p:spPr>
          <a:xfrm>
            <a:off x="5387351" y="1123430"/>
            <a:ext cx="6161183" cy="462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40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EE79C8-CE9F-4E31-98CA-4B9995146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57" y="-2155467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Important Features</a:t>
            </a:r>
          </a:p>
        </p:txBody>
      </p:sp>
      <p:pic>
        <p:nvPicPr>
          <p:cNvPr id="5" name="Content Placeholder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F6492593-B1A9-47BB-A4C6-95869131B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-1" r="737" b="-1"/>
          <a:stretch/>
        </p:blipFill>
        <p:spPr>
          <a:xfrm>
            <a:off x="3682746" y="10"/>
            <a:ext cx="8509253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65A9D0-ED37-4D55-8B1A-021882C2BF33}"/>
              </a:ext>
            </a:extLst>
          </p:cNvPr>
          <p:cNvSpPr txBox="1"/>
          <p:nvPr/>
        </p:nvSpPr>
        <p:spPr>
          <a:xfrm>
            <a:off x="419100" y="2219324"/>
            <a:ext cx="24288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No Descriptors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Strong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Intense Violence</a:t>
            </a:r>
          </a:p>
        </p:txBody>
      </p:sp>
    </p:spTree>
    <p:extLst>
      <p:ext uri="{BB962C8B-B14F-4D97-AF65-F5344CB8AC3E}">
        <p14:creationId xmlns:p14="http://schemas.microsoft.com/office/powerpoint/2010/main" val="3215641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B3897FC-A693-4656-8FCD-CF609C3B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60E1AD-DD76-4111-A99A-619DFEC46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672" y="205316"/>
            <a:ext cx="3946393" cy="1956298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Misclassified</a:t>
            </a:r>
            <a:br>
              <a:rPr lang="en-US" sz="3600" dirty="0"/>
            </a:br>
            <a:r>
              <a:rPr lang="en-US" sz="3600" dirty="0"/>
              <a:t>Games</a:t>
            </a:r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5AF56BE4-9941-450F-9A33-E6B88FAE8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9768" y="643467"/>
            <a:ext cx="6430560" cy="1956298"/>
          </a:xfrm>
        </p:spPr>
        <p:txBody>
          <a:bodyPr numCol="2" anchor="ctr">
            <a:normAutofit/>
          </a:bodyPr>
          <a:lstStyle/>
          <a:p>
            <a:pPr marL="36900" indent="0">
              <a:lnSpc>
                <a:spcPct val="100000"/>
              </a:lnSpc>
              <a:buNone/>
            </a:pPr>
            <a:r>
              <a:rPr lang="en-US" sz="2100"/>
              <a:t>Common Descriptors :</a:t>
            </a:r>
          </a:p>
          <a:p>
            <a:pPr>
              <a:lnSpc>
                <a:spcPct val="100000"/>
              </a:lnSpc>
            </a:pPr>
            <a:r>
              <a:rPr lang="en-US" sz="2100"/>
              <a:t>Blood</a:t>
            </a:r>
          </a:p>
          <a:p>
            <a:pPr>
              <a:lnSpc>
                <a:spcPct val="100000"/>
              </a:lnSpc>
            </a:pPr>
            <a:r>
              <a:rPr lang="en-US" sz="2100"/>
              <a:t>Fantasy Violence</a:t>
            </a:r>
          </a:p>
          <a:p>
            <a:pPr>
              <a:lnSpc>
                <a:spcPct val="100000"/>
              </a:lnSpc>
            </a:pPr>
            <a:r>
              <a:rPr lang="en-US" sz="2100"/>
              <a:t>Mild Violence</a:t>
            </a:r>
          </a:p>
          <a:p>
            <a:pPr>
              <a:lnSpc>
                <a:spcPct val="100000"/>
              </a:lnSpc>
            </a:pPr>
            <a:endParaRPr lang="en-US" sz="2100"/>
          </a:p>
          <a:p>
            <a:pPr>
              <a:lnSpc>
                <a:spcPct val="100000"/>
              </a:lnSpc>
            </a:pPr>
            <a:r>
              <a:rPr lang="en-US" sz="2100"/>
              <a:t>Suggestive Themes</a:t>
            </a:r>
          </a:p>
          <a:p>
            <a:pPr>
              <a:lnSpc>
                <a:spcPct val="100000"/>
              </a:lnSpc>
            </a:pPr>
            <a:r>
              <a:rPr lang="en-US" sz="2100"/>
              <a:t>Violence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E6F20AF7-D161-4AF1-827F-D68C0271D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96" y="2599765"/>
            <a:ext cx="9550207" cy="382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125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66CDA4A-6CAA-4FED-A424-FF9D363E9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7B175-194F-49FE-8634-CA6614922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35229"/>
            <a:ext cx="9440034" cy="10596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Recommendations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55F7F5EC-828B-417D-B4C8-7D36914E9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0693" y="5494872"/>
            <a:ext cx="9440034" cy="9249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342900" algn="ctr"/>
            <a:r>
              <a:rPr lang="en-US" sz="2000" dirty="0">
                <a:solidFill>
                  <a:srgbClr val="FB4F38"/>
                </a:solidFill>
              </a:rPr>
              <a:t>Consistent, Intuitive Labeling</a:t>
            </a:r>
          </a:p>
          <a:p>
            <a:pPr indent="-342900" algn="ctr"/>
            <a:r>
              <a:rPr lang="en-US" sz="2000" dirty="0">
                <a:solidFill>
                  <a:srgbClr val="FB4F38"/>
                </a:solidFill>
              </a:rPr>
              <a:t>More Descriptive Labeling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B0DB875-49E3-4B9D-8AAE-D81A127B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F02CB78C-E856-4A27-8F47-6576DBD581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112" b="-385"/>
          <a:stretch/>
        </p:blipFill>
        <p:spPr>
          <a:xfrm>
            <a:off x="1169349" y="438150"/>
            <a:ext cx="9845346" cy="399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06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{8EA15E78-6BF4-458D-B240-561E76AA9451}tf55705232_win32</Template>
  <TotalTime>283</TotalTime>
  <Words>135</Words>
  <Application>Microsoft Office PowerPoint</Application>
  <PresentationFormat>Widescreen</PresentationFormat>
  <Paragraphs>53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Goudy Old Style</vt:lpstr>
      <vt:lpstr>Wingdings 2</vt:lpstr>
      <vt:lpstr>SlateVTI</vt:lpstr>
      <vt:lpstr>Predicting ESRB Ratings for Video Games</vt:lpstr>
      <vt:lpstr>Game Ratings</vt:lpstr>
      <vt:lpstr>Goals</vt:lpstr>
      <vt:lpstr>Rating Indicators</vt:lpstr>
      <vt:lpstr>Descriptor Usage</vt:lpstr>
      <vt:lpstr>Model Predictions</vt:lpstr>
      <vt:lpstr>Important Features</vt:lpstr>
      <vt:lpstr>Misclassified Games</vt:lpstr>
      <vt:lpstr>Recommendations</vt:lpstr>
      <vt:lpstr>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ESRB Ratings for Video Games</dc:title>
  <dc:creator>carl cook</dc:creator>
  <cp:lastModifiedBy>carl cook</cp:lastModifiedBy>
  <cp:revision>12</cp:revision>
  <dcterms:created xsi:type="dcterms:W3CDTF">2021-02-26T01:15:23Z</dcterms:created>
  <dcterms:modified xsi:type="dcterms:W3CDTF">2021-02-26T15:27:35Z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